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media/image28.jpg" ContentType="image/png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76" r:id="rId3"/>
    <p:sldId id="269" r:id="rId4"/>
    <p:sldId id="283" r:id="rId5"/>
    <p:sldId id="273" r:id="rId6"/>
    <p:sldId id="274" r:id="rId7"/>
    <p:sldId id="285" r:id="rId8"/>
    <p:sldId id="267" r:id="rId9"/>
    <p:sldId id="260" r:id="rId10"/>
    <p:sldId id="257" r:id="rId11"/>
    <p:sldId id="258" r:id="rId12"/>
    <p:sldId id="262" r:id="rId13"/>
    <p:sldId id="270" r:id="rId14"/>
    <p:sldId id="263" r:id="rId15"/>
    <p:sldId id="265" r:id="rId16"/>
    <p:sldId id="271" r:id="rId17"/>
    <p:sldId id="26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AA78"/>
    <a:srgbClr val="78BEBE"/>
    <a:srgbClr val="50B8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6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98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BDA577-D94D-4CD9-A957-26B6E643F14A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8AA38-7BCF-493B-B21A-88ED36B244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662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AA38-7BCF-493B-B21A-88ED36B2444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68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5300A-52BD-4501-862A-7BD6E676B015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E901F-CB3E-4D6C-8036-B93E5D53A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30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5300A-52BD-4501-862A-7BD6E676B015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E901F-CB3E-4D6C-8036-B93E5D53A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80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5300A-52BD-4501-862A-7BD6E676B015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E901F-CB3E-4D6C-8036-B93E5D53A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2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5300A-52BD-4501-862A-7BD6E676B015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E901F-CB3E-4D6C-8036-B93E5D53A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908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5300A-52BD-4501-862A-7BD6E676B015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E901F-CB3E-4D6C-8036-B93E5D53A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03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5300A-52BD-4501-862A-7BD6E676B015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E901F-CB3E-4D6C-8036-B93E5D53A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004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5300A-52BD-4501-862A-7BD6E676B015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E901F-CB3E-4D6C-8036-B93E5D53A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794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5300A-52BD-4501-862A-7BD6E676B015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E901F-CB3E-4D6C-8036-B93E5D53A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32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5300A-52BD-4501-862A-7BD6E676B015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E901F-CB3E-4D6C-8036-B93E5D53A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842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5300A-52BD-4501-862A-7BD6E676B015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E901F-CB3E-4D6C-8036-B93E5D53A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788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5300A-52BD-4501-862A-7BD6E676B015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E901F-CB3E-4D6C-8036-B93E5D53A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657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5300A-52BD-4501-862A-7BD6E676B015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E901F-CB3E-4D6C-8036-B93E5D53A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3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media" Target="../media/media7.mp4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video" Target="../media/media4.mp4"/><Relationship Id="rId21" Type="http://schemas.openxmlformats.org/officeDocument/2006/relationships/image" Target="../media/image32.png"/><Relationship Id="rId7" Type="http://schemas.openxmlformats.org/officeDocument/2006/relationships/video" Target="../media/media6.mp4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28.jpg"/><Relationship Id="rId25" Type="http://schemas.openxmlformats.org/officeDocument/2006/relationships/image" Target="../media/image36.png"/><Relationship Id="rId2" Type="http://schemas.microsoft.com/office/2007/relationships/media" Target="../media/media4.mp4"/><Relationship Id="rId16" Type="http://schemas.openxmlformats.org/officeDocument/2006/relationships/image" Target="../media/image27.jpeg"/><Relationship Id="rId20" Type="http://schemas.openxmlformats.org/officeDocument/2006/relationships/image" Target="../media/image31.png"/><Relationship Id="rId1" Type="http://schemas.openxmlformats.org/officeDocument/2006/relationships/tags" Target="../tags/tag6.xml"/><Relationship Id="rId6" Type="http://schemas.microsoft.com/office/2007/relationships/media" Target="../media/media6.mp4"/><Relationship Id="rId11" Type="http://schemas.openxmlformats.org/officeDocument/2006/relationships/video" Target="../media/media8.mp4"/><Relationship Id="rId24" Type="http://schemas.openxmlformats.org/officeDocument/2006/relationships/image" Target="../media/image35.png"/><Relationship Id="rId5" Type="http://schemas.openxmlformats.org/officeDocument/2006/relationships/video" Target="../media/media5.mp4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10" Type="http://schemas.microsoft.com/office/2007/relationships/media" Target="../media/media8.mp4"/><Relationship Id="rId19" Type="http://schemas.openxmlformats.org/officeDocument/2006/relationships/image" Target="../media/image30.png"/><Relationship Id="rId4" Type="http://schemas.microsoft.com/office/2007/relationships/media" Target="../media/media5.mp4"/><Relationship Id="rId9" Type="http://schemas.openxmlformats.org/officeDocument/2006/relationships/video" Target="../media/media7.mp4"/><Relationship Id="rId14" Type="http://schemas.openxmlformats.org/officeDocument/2006/relationships/image" Target="../media/image25.png"/><Relationship Id="rId22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40.png"/><Relationship Id="rId3" Type="http://schemas.openxmlformats.org/officeDocument/2006/relationships/video" Target="../media/media9.mp4"/><Relationship Id="rId7" Type="http://schemas.openxmlformats.org/officeDocument/2006/relationships/video" Target="../media/media11.mp4"/><Relationship Id="rId12" Type="http://schemas.openxmlformats.org/officeDocument/2006/relationships/image" Target="../media/image39.png"/><Relationship Id="rId2" Type="http://schemas.microsoft.com/office/2007/relationships/media" Target="../media/media9.mp4"/><Relationship Id="rId16" Type="http://schemas.openxmlformats.org/officeDocument/2006/relationships/image" Target="../media/image43.png"/><Relationship Id="rId1" Type="http://schemas.openxmlformats.org/officeDocument/2006/relationships/tags" Target="../tags/tag7.xml"/><Relationship Id="rId6" Type="http://schemas.microsoft.com/office/2007/relationships/media" Target="../media/media11.mp4"/><Relationship Id="rId11" Type="http://schemas.openxmlformats.org/officeDocument/2006/relationships/image" Target="../media/image38.jpg"/><Relationship Id="rId5" Type="http://schemas.openxmlformats.org/officeDocument/2006/relationships/video" Target="../media/media10.mp4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microsoft.com/office/2007/relationships/media" Target="../media/media10.mp4"/><Relationship Id="rId9" Type="http://schemas.openxmlformats.org/officeDocument/2006/relationships/notesSlide" Target="../notesSlides/notesSlide1.xml"/><Relationship Id="rId1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media" Target="../media/media15.mp4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video" Target="../media/media12.mp4"/><Relationship Id="rId21" Type="http://schemas.openxmlformats.org/officeDocument/2006/relationships/image" Target="../media/image52.png"/><Relationship Id="rId7" Type="http://schemas.openxmlformats.org/officeDocument/2006/relationships/video" Target="../media/media14.mp4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48.png"/><Relationship Id="rId25" Type="http://schemas.openxmlformats.org/officeDocument/2006/relationships/image" Target="../media/image56.jpg"/><Relationship Id="rId2" Type="http://schemas.microsoft.com/office/2007/relationships/media" Target="../media/media12.mp4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tags" Target="../tags/tag8.xml"/><Relationship Id="rId6" Type="http://schemas.microsoft.com/office/2007/relationships/media" Target="../media/media14.mp4"/><Relationship Id="rId11" Type="http://schemas.openxmlformats.org/officeDocument/2006/relationships/video" Target="../media/media16.mp4"/><Relationship Id="rId24" Type="http://schemas.openxmlformats.org/officeDocument/2006/relationships/image" Target="../media/image55.png"/><Relationship Id="rId5" Type="http://schemas.openxmlformats.org/officeDocument/2006/relationships/video" Target="../media/media13.mp4"/><Relationship Id="rId15" Type="http://schemas.openxmlformats.org/officeDocument/2006/relationships/image" Target="../media/image46.png"/><Relationship Id="rId23" Type="http://schemas.openxmlformats.org/officeDocument/2006/relationships/image" Target="../media/image54.png"/><Relationship Id="rId10" Type="http://schemas.microsoft.com/office/2007/relationships/media" Target="../media/media16.mp4"/><Relationship Id="rId19" Type="http://schemas.openxmlformats.org/officeDocument/2006/relationships/image" Target="../media/image50.png"/><Relationship Id="rId4" Type="http://schemas.microsoft.com/office/2007/relationships/media" Target="../media/media13.mp4"/><Relationship Id="rId9" Type="http://schemas.openxmlformats.org/officeDocument/2006/relationships/video" Target="../media/media15.mp4"/><Relationship Id="rId14" Type="http://schemas.openxmlformats.org/officeDocument/2006/relationships/image" Target="../media/image45.png"/><Relationship Id="rId22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61.png"/><Relationship Id="rId3" Type="http://schemas.openxmlformats.org/officeDocument/2006/relationships/video" Target="../media/media17.mp4"/><Relationship Id="rId7" Type="http://schemas.openxmlformats.org/officeDocument/2006/relationships/video" Target="../media/media19.mp4"/><Relationship Id="rId12" Type="http://schemas.openxmlformats.org/officeDocument/2006/relationships/image" Target="../media/image60.jpg"/><Relationship Id="rId2" Type="http://schemas.microsoft.com/office/2007/relationships/media" Target="../media/media17.mp4"/><Relationship Id="rId1" Type="http://schemas.openxmlformats.org/officeDocument/2006/relationships/tags" Target="../tags/tag9.xml"/><Relationship Id="rId6" Type="http://schemas.microsoft.com/office/2007/relationships/media" Target="../media/media19.mp4"/><Relationship Id="rId11" Type="http://schemas.openxmlformats.org/officeDocument/2006/relationships/image" Target="../media/image59.png"/><Relationship Id="rId5" Type="http://schemas.openxmlformats.org/officeDocument/2006/relationships/video" Target="../media/media18.mp4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microsoft.com/office/2007/relationships/media" Target="../media/media18.mp4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media" Target="../media/media23.mp4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video" Target="../media/media20.mp4"/><Relationship Id="rId21" Type="http://schemas.openxmlformats.org/officeDocument/2006/relationships/image" Target="../media/image71.png"/><Relationship Id="rId7" Type="http://schemas.openxmlformats.org/officeDocument/2006/relationships/video" Target="../media/media22.mp4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68.png"/><Relationship Id="rId25" Type="http://schemas.openxmlformats.org/officeDocument/2006/relationships/image" Target="../media/image74.png"/><Relationship Id="rId2" Type="http://schemas.microsoft.com/office/2007/relationships/media" Target="../media/media20.mp4"/><Relationship Id="rId16" Type="http://schemas.openxmlformats.org/officeDocument/2006/relationships/image" Target="../media/image67.png"/><Relationship Id="rId20" Type="http://schemas.openxmlformats.org/officeDocument/2006/relationships/image" Target="../media/image11.png"/><Relationship Id="rId1" Type="http://schemas.openxmlformats.org/officeDocument/2006/relationships/tags" Target="../tags/tag10.xml"/><Relationship Id="rId6" Type="http://schemas.microsoft.com/office/2007/relationships/media" Target="../media/media22.mp4"/><Relationship Id="rId11" Type="http://schemas.openxmlformats.org/officeDocument/2006/relationships/video" Target="../media/media24.mp4"/><Relationship Id="rId24" Type="http://schemas.openxmlformats.org/officeDocument/2006/relationships/image" Target="../media/image73.png"/><Relationship Id="rId5" Type="http://schemas.openxmlformats.org/officeDocument/2006/relationships/video" Target="../media/media21.mp4"/><Relationship Id="rId15" Type="http://schemas.openxmlformats.org/officeDocument/2006/relationships/image" Target="../media/image66.png"/><Relationship Id="rId23" Type="http://schemas.openxmlformats.org/officeDocument/2006/relationships/image" Target="../media/image72.jpeg"/><Relationship Id="rId10" Type="http://schemas.microsoft.com/office/2007/relationships/media" Target="../media/media24.mp4"/><Relationship Id="rId19" Type="http://schemas.openxmlformats.org/officeDocument/2006/relationships/image" Target="../media/image70.jpeg"/><Relationship Id="rId4" Type="http://schemas.microsoft.com/office/2007/relationships/media" Target="../media/media21.mp4"/><Relationship Id="rId9" Type="http://schemas.openxmlformats.org/officeDocument/2006/relationships/video" Target="../media/media23.mp4"/><Relationship Id="rId14" Type="http://schemas.openxmlformats.org/officeDocument/2006/relationships/image" Target="../media/image65.png"/><Relationship Id="rId2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video" Target="../media/media25.mp4"/><Relationship Id="rId7" Type="http://schemas.openxmlformats.org/officeDocument/2006/relationships/image" Target="../media/image77.png"/><Relationship Id="rId2" Type="http://schemas.microsoft.com/office/2007/relationships/media" Target="../media/media25.mp4"/><Relationship Id="rId1" Type="http://schemas.openxmlformats.org/officeDocument/2006/relationships/tags" Target="../tags/tag11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4.png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1.png"/><Relationship Id="rId3" Type="http://schemas.openxmlformats.org/officeDocument/2006/relationships/video" Target="../media/media1.mp4"/><Relationship Id="rId7" Type="http://schemas.openxmlformats.org/officeDocument/2006/relationships/video" Target="../media/media3.mp4"/><Relationship Id="rId12" Type="http://schemas.openxmlformats.org/officeDocument/2006/relationships/image" Target="../media/image20.png"/><Relationship Id="rId2" Type="http://schemas.microsoft.com/office/2007/relationships/media" Target="../media/media1.mp4"/><Relationship Id="rId1" Type="http://schemas.openxmlformats.org/officeDocument/2006/relationships/tags" Target="../tags/tag5.xml"/><Relationship Id="rId6" Type="http://schemas.microsoft.com/office/2007/relationships/media" Target="../media/media3.mp4"/><Relationship Id="rId11" Type="http://schemas.openxmlformats.org/officeDocument/2006/relationships/image" Target="../media/image19.jpeg"/><Relationship Id="rId5" Type="http://schemas.openxmlformats.org/officeDocument/2006/relationships/video" Target="../media/media2.mp4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microsoft.com/office/2007/relationships/media" Target="../media/media2.mp4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093110"/>
            <a:ext cx="9144000" cy="1335890"/>
          </a:xfrm>
        </p:spPr>
        <p:txBody>
          <a:bodyPr>
            <a:normAutofit/>
          </a:bodyPr>
          <a:lstStyle/>
          <a:p>
            <a:r>
              <a:rPr lang="en-US" sz="4800" dirty="0"/>
              <a:t>Object Wake-up:</a:t>
            </a:r>
            <a:br>
              <a:rPr lang="en-US" dirty="0"/>
            </a:br>
            <a:r>
              <a:rPr lang="en-US" sz="4000" dirty="0"/>
              <a:t>3D Object Rigging from a Single Image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686043"/>
            <a:ext cx="9144000" cy="1655762"/>
          </a:xfrm>
        </p:spPr>
        <p:txBody>
          <a:bodyPr/>
          <a:lstStyle/>
          <a:p>
            <a:r>
              <a:rPr lang="en-US" dirty="0"/>
              <a:t>Paper ID 5901</a:t>
            </a:r>
          </a:p>
        </p:txBody>
      </p:sp>
    </p:spTree>
    <p:extLst>
      <p:ext uri="{BB962C8B-B14F-4D97-AF65-F5344CB8AC3E}">
        <p14:creationId xmlns:p14="http://schemas.microsoft.com/office/powerpoint/2010/main" val="4011074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8"/>
    </mc:Choice>
    <mc:Fallback>
      <p:transition spd="slow" advTm="224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umanJumpT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3"/>
          <a:srcRect l="12574" t="3436" r="20199" b="6495"/>
          <a:stretch/>
        </p:blipFill>
        <p:spPr>
          <a:xfrm>
            <a:off x="8207477" y="183817"/>
            <a:ext cx="3834580" cy="2765324"/>
          </a:xfrm>
          <a:prstGeom prst="rect">
            <a:avLst/>
          </a:prstGeom>
        </p:spPr>
      </p:pic>
      <p:pic>
        <p:nvPicPr>
          <p:cNvPr id="8" name="humanJumpS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4"/>
          <a:srcRect l="11795" t="9680" r="21852" b="6735"/>
          <a:stretch/>
        </p:blipFill>
        <p:spPr>
          <a:xfrm>
            <a:off x="4393412" y="295610"/>
            <a:ext cx="3784569" cy="2566221"/>
          </a:xfrm>
          <a:prstGeom prst="rect">
            <a:avLst/>
          </a:prstGeom>
        </p:spPr>
      </p:pic>
      <p:pic>
        <p:nvPicPr>
          <p:cNvPr id="10" name="humanJumpRef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 rotWithShape="1">
          <a:blip r:embed="rId15"/>
          <a:srcRect l="14650" t="15442" r="29640" b="10762"/>
          <a:stretch/>
        </p:blipFill>
        <p:spPr>
          <a:xfrm>
            <a:off x="2195076" y="4488245"/>
            <a:ext cx="3075039" cy="23137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" t="11565" r="32356" b="32770"/>
          <a:stretch/>
        </p:blipFill>
        <p:spPr>
          <a:xfrm>
            <a:off x="175755" y="759488"/>
            <a:ext cx="1410249" cy="1747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80" y="2586217"/>
            <a:ext cx="1410249" cy="18157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0" t="18482" r="35921" b="20183"/>
          <a:stretch/>
        </p:blipFill>
        <p:spPr>
          <a:xfrm>
            <a:off x="1679431" y="2783631"/>
            <a:ext cx="1081414" cy="132663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994752" y="2783632"/>
            <a:ext cx="1078963" cy="1331538"/>
            <a:chOff x="3264360" y="-4814"/>
            <a:chExt cx="3244646" cy="400418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28" t="19390" r="36456" b="19502"/>
            <a:stretch/>
          </p:blipFill>
          <p:spPr>
            <a:xfrm>
              <a:off x="3304918" y="-4814"/>
              <a:ext cx="3163529" cy="397469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60" t="19049" r="35988" b="19389"/>
            <a:stretch/>
          </p:blipFill>
          <p:spPr>
            <a:xfrm>
              <a:off x="3264360" y="-4814"/>
              <a:ext cx="3244646" cy="4004188"/>
            </a:xfrm>
            <a:prstGeom prst="rect">
              <a:avLst/>
            </a:prstGeom>
          </p:spPr>
        </p:pic>
      </p:grpSp>
      <p:pic>
        <p:nvPicPr>
          <p:cNvPr id="21" name="humanJumpT">
            <a:hlinkClick r:id="" action="ppaction://media"/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 rotWithShape="1">
          <a:blip r:embed="rId21"/>
          <a:srcRect l="9445" t="8138" r="14137" b="2987"/>
          <a:stretch/>
        </p:blipFill>
        <p:spPr>
          <a:xfrm>
            <a:off x="8751307" y="2643311"/>
            <a:ext cx="3377381" cy="2603091"/>
          </a:xfrm>
          <a:prstGeom prst="rect">
            <a:avLst/>
          </a:prstGeom>
        </p:spPr>
      </p:pic>
      <p:pic>
        <p:nvPicPr>
          <p:cNvPr id="22" name="humanJumpS">
            <a:hlinkClick r:id="" action="ppaction://media"/>
          </p:cNvPr>
          <p:cNvPicPr>
            <a:picLocks noChangeAspect="1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 rotWithShape="1">
          <a:blip r:embed="rId22"/>
          <a:srcRect l="10982" t="5535" r="13768" b="2488"/>
          <a:stretch/>
        </p:blipFill>
        <p:spPr>
          <a:xfrm>
            <a:off x="5202875" y="2581062"/>
            <a:ext cx="3325762" cy="26939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1" t="18963" r="35255" b="19127"/>
          <a:stretch/>
        </p:blipFill>
        <p:spPr>
          <a:xfrm>
            <a:off x="1796100" y="759488"/>
            <a:ext cx="1112593" cy="1638467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994752" y="830808"/>
            <a:ext cx="1144715" cy="1675824"/>
            <a:chOff x="5261548" y="2300990"/>
            <a:chExt cx="1663908" cy="243590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25" t="29143" r="42880" b="35020"/>
            <a:stretch/>
          </p:blipFill>
          <p:spPr>
            <a:xfrm>
              <a:off x="5261548" y="2300990"/>
              <a:ext cx="1618937" cy="233097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10" t="29374" r="41995" b="33176"/>
            <a:stretch/>
          </p:blipFill>
          <p:spPr>
            <a:xfrm>
              <a:off x="5306519" y="2300990"/>
              <a:ext cx="1618937" cy="2435902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290135" y="4520206"/>
            <a:ext cx="1333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Input Image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86004" y="4520206"/>
            <a:ext cx="2663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Reconstructed and Rigged</a:t>
            </a:r>
          </a:p>
          <a:p>
            <a:pPr algn="ctr"/>
            <a:r>
              <a:rPr lang="en-US" b="1" dirty="0"/>
              <a:t>3D model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646743" y="5074939"/>
            <a:ext cx="3127075" cy="400110"/>
          </a:xfrm>
          <a:prstGeom prst="rect">
            <a:avLst/>
          </a:prstGeom>
          <a:solidFill>
            <a:srgbClr val="AAAA78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/>
              <a:t>Animated motion sequence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383700" y="6416614"/>
            <a:ext cx="3961149" cy="400110"/>
          </a:xfrm>
          <a:prstGeom prst="rect">
            <a:avLst/>
          </a:prstGeom>
          <a:solidFill>
            <a:srgbClr val="78BEBE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Reference human motion sequence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9926" y="183817"/>
            <a:ext cx="2252668" cy="46166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/>
              <a:t>Walking Chair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Ⅱ</a:t>
            </a:r>
            <a:endParaRPr lang="en-US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8894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0" advTm="15402"/>
    </mc:Choice>
    <mc:Fallback>
      <p:transition spd="slow" advTm="15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5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5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85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49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49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80000">
                <p:cTn id="70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30" grpId="0"/>
      <p:bldP spid="31" grpId="0"/>
      <p:bldP spid="32" grpId="0" animBg="1"/>
      <p:bldP spid="33" grpId="0" animBg="1"/>
    </p:bldLst>
  </p:timing>
  <p:extLst>
    <p:ext uri="{E180D4A7-C9FB-4DFB-919C-405C955672EB}">
      <p14:showEvtLst xmlns:p14="http://schemas.microsoft.com/office/powerpoint/2010/main">
        <p14:playEvt time="5848" objId="7"/>
        <p14:playEvt time="5849" objId="8"/>
        <p14:playEvt time="5849" objId="10"/>
        <p14:playEvt time="5850" objId="21"/>
        <p14:playEvt time="5850" objId="22"/>
        <p14:stopEvt time="14348" objId="21"/>
        <p14:stopEvt time="14348" objId="22"/>
        <p14:stopEvt time="14449" objId="7"/>
        <p14:stopEvt time="14450" objId="8"/>
        <p14:stopEvt time="14450" objId="10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umanJumpRef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0"/>
          <a:srcRect l="10401" t="7611" r="12266" b="5764"/>
          <a:stretch/>
        </p:blipFill>
        <p:spPr>
          <a:xfrm>
            <a:off x="7064477" y="3657600"/>
            <a:ext cx="3325762" cy="27063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9" t="11163" r="19247" b="8299"/>
          <a:stretch/>
        </p:blipFill>
        <p:spPr>
          <a:xfrm>
            <a:off x="162614" y="2255984"/>
            <a:ext cx="1444662" cy="20187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3" t="11680" r="35787" b="20864"/>
          <a:stretch/>
        </p:blipFill>
        <p:spPr>
          <a:xfrm>
            <a:off x="1705473" y="2305839"/>
            <a:ext cx="1282376" cy="187013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086046" y="2342179"/>
            <a:ext cx="1304378" cy="1932558"/>
            <a:chOff x="627830" y="995516"/>
            <a:chExt cx="3060291" cy="453410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4" t="10773" r="36858" b="20977"/>
            <a:stretch/>
          </p:blipFill>
          <p:spPr>
            <a:xfrm>
              <a:off x="659990" y="995516"/>
              <a:ext cx="2868561" cy="443926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70" t="11680" r="35251" b="20410"/>
            <a:stretch/>
          </p:blipFill>
          <p:spPr>
            <a:xfrm>
              <a:off x="627830" y="1112481"/>
              <a:ext cx="3060291" cy="4417143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162614" y="4692784"/>
            <a:ext cx="1333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Input Image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88999" y="4692784"/>
            <a:ext cx="2663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Reconstructed and Rigged</a:t>
            </a:r>
          </a:p>
          <a:p>
            <a:pPr algn="ctr"/>
            <a:r>
              <a:rPr lang="en-US" b="1" dirty="0"/>
              <a:t>3D model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085595" y="3196022"/>
            <a:ext cx="3127075" cy="400110"/>
          </a:xfrm>
          <a:prstGeom prst="rect">
            <a:avLst/>
          </a:prstGeom>
          <a:solidFill>
            <a:srgbClr val="AAAA78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/>
              <a:t>Animated motion sequence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846681" y="6435768"/>
            <a:ext cx="3961149" cy="400110"/>
          </a:xfrm>
          <a:prstGeom prst="rect">
            <a:avLst/>
          </a:prstGeom>
          <a:solidFill>
            <a:srgbClr val="78BEBE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Reference human motion sequence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9926" y="183817"/>
            <a:ext cx="1988045" cy="46166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/>
              <a:t>Jumping Chair</a:t>
            </a:r>
          </a:p>
        </p:txBody>
      </p:sp>
      <p:pic>
        <p:nvPicPr>
          <p:cNvPr id="29" name="humanJumpT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5"/>
          <a:srcRect l="4840" r="13372" b="1476"/>
          <a:stretch/>
        </p:blipFill>
        <p:spPr>
          <a:xfrm>
            <a:off x="8183057" y="153564"/>
            <a:ext cx="3819832" cy="2788740"/>
          </a:xfrm>
          <a:prstGeom prst="rect">
            <a:avLst/>
          </a:prstGeom>
        </p:spPr>
      </p:pic>
      <p:pic>
        <p:nvPicPr>
          <p:cNvPr id="30" name="humanJumpS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 rotWithShape="1">
          <a:blip r:embed="rId16"/>
          <a:srcRect l="4524" r="12425" b="2257"/>
          <a:stretch/>
        </p:blipFill>
        <p:spPr>
          <a:xfrm>
            <a:off x="4258387" y="153564"/>
            <a:ext cx="3878826" cy="27666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845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0" advTm="13855"/>
    </mc:Choice>
    <mc:Fallback>
      <p:transition spd="slow" advTm="13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708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08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  <p:bldLst>
      <p:bldP spid="22" grpId="0"/>
      <p:bldP spid="23" grpId="0"/>
      <p:bldP spid="24" grpId="0" animBg="1"/>
      <p:bldP spid="25" grpId="0" animBg="1"/>
    </p:bldLst>
  </p:timing>
  <p:extLst>
    <p:ext uri="{E180D4A7-C9FB-4DFB-919C-405C955672EB}">
      <p14:showEvtLst xmlns:p14="http://schemas.microsoft.com/office/powerpoint/2010/main">
        <p14:playEvt time="5432" objId="4"/>
        <p14:playEvt time="5433" objId="29"/>
        <p14:playEvt time="5433" objId="30"/>
        <p14:stopEvt time="12514" objId="4"/>
        <p14:stopEvt time="12515" objId="29"/>
        <p14:stopEvt time="12515" objId="30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umanJumpRef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3"/>
          <a:srcRect l="13378" t="9671" r="7237" b="1532"/>
          <a:stretch/>
        </p:blipFill>
        <p:spPr>
          <a:xfrm>
            <a:off x="1886244" y="4726857"/>
            <a:ext cx="3207774" cy="2102375"/>
          </a:xfrm>
          <a:prstGeom prst="rect">
            <a:avLst/>
          </a:prstGeom>
        </p:spPr>
      </p:pic>
      <p:pic>
        <p:nvPicPr>
          <p:cNvPr id="3" name="humanJumpT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4"/>
          <a:srcRect l="13113" t="6205" r="10518" b="4638"/>
          <a:stretch/>
        </p:blipFill>
        <p:spPr>
          <a:xfrm>
            <a:off x="7966630" y="301176"/>
            <a:ext cx="4114800" cy="2183928"/>
          </a:xfrm>
          <a:prstGeom prst="rect">
            <a:avLst/>
          </a:prstGeom>
        </p:spPr>
      </p:pic>
      <p:pic>
        <p:nvPicPr>
          <p:cNvPr id="5" name="humanJumpS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 rotWithShape="1">
          <a:blip r:embed="rId15"/>
          <a:srcRect l="7706" t="8373" r="6207" b="6291"/>
          <a:stretch/>
        </p:blipFill>
        <p:spPr>
          <a:xfrm>
            <a:off x="3328263" y="372674"/>
            <a:ext cx="4638367" cy="20903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3" t="10967" r="8987" b="7634"/>
          <a:stretch/>
        </p:blipFill>
        <p:spPr>
          <a:xfrm>
            <a:off x="179926" y="985713"/>
            <a:ext cx="1079227" cy="14049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65" t="31860" r="44489" b="32768"/>
          <a:stretch/>
        </p:blipFill>
        <p:spPr>
          <a:xfrm>
            <a:off x="1565024" y="1036178"/>
            <a:ext cx="722285" cy="131785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98168" y="1040938"/>
            <a:ext cx="880672" cy="1357366"/>
            <a:chOff x="5291529" y="2188564"/>
            <a:chExt cx="1633928" cy="251834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97" t="27414" r="42472" b="34214"/>
            <a:stretch/>
          </p:blipFill>
          <p:spPr>
            <a:xfrm>
              <a:off x="5291529" y="2188564"/>
              <a:ext cx="1633928" cy="249586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446" t="27414" r="42539" b="33868"/>
            <a:stretch/>
          </p:blipFill>
          <p:spPr>
            <a:xfrm>
              <a:off x="5373974" y="2188564"/>
              <a:ext cx="1543987" cy="2518347"/>
            </a:xfrm>
            <a:prstGeom prst="rect">
              <a:avLst/>
            </a:prstGeom>
          </p:spPr>
        </p:pic>
      </p:grpSp>
      <p:pic>
        <p:nvPicPr>
          <p:cNvPr id="11" name="humanJumpT">
            <a:hlinkClick r:id="" action="ppaction://media"/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 rotWithShape="1">
          <a:blip r:embed="rId20"/>
          <a:srcRect l="12974" r="12434" b="6328"/>
          <a:stretch/>
        </p:blipFill>
        <p:spPr>
          <a:xfrm>
            <a:off x="8153481" y="2573701"/>
            <a:ext cx="3954945" cy="1931931"/>
          </a:xfrm>
          <a:prstGeom prst="rect">
            <a:avLst/>
          </a:prstGeom>
        </p:spPr>
      </p:pic>
      <p:pic>
        <p:nvPicPr>
          <p:cNvPr id="12" name="humanJumpS">
            <a:hlinkClick r:id="" action="ppaction://media"/>
          </p:cNvPr>
          <p:cNvPicPr>
            <a:picLocks noChangeAspect="1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 rotWithShape="1">
          <a:blip r:embed="rId21"/>
          <a:srcRect l="12568" r="9426" b="5970"/>
          <a:stretch/>
        </p:blipFill>
        <p:spPr>
          <a:xfrm>
            <a:off x="3655103" y="2573703"/>
            <a:ext cx="4136029" cy="19393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22765" y="4066805"/>
            <a:ext cx="1333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Input Image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10357" y="4084571"/>
            <a:ext cx="2663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Reconstructed and Rigged</a:t>
            </a:r>
          </a:p>
          <a:p>
            <a:pPr algn="ctr"/>
            <a:r>
              <a:rPr lang="en-US" b="1" dirty="0"/>
              <a:t>3D model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39400" y="4671910"/>
            <a:ext cx="3127075" cy="400110"/>
          </a:xfrm>
          <a:prstGeom prst="rect">
            <a:avLst/>
          </a:prstGeom>
          <a:solidFill>
            <a:srgbClr val="AAAA78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/>
              <a:t>Animated motion sequence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22364" y="6423991"/>
            <a:ext cx="3961149" cy="400110"/>
          </a:xfrm>
          <a:prstGeom prst="rect">
            <a:avLst/>
          </a:prstGeom>
          <a:solidFill>
            <a:srgbClr val="78BEBE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Reference human motion sequence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6" t="25851" r="40472" b="26078"/>
          <a:stretch/>
        </p:blipFill>
        <p:spPr>
          <a:xfrm>
            <a:off x="1352780" y="2591511"/>
            <a:ext cx="872717" cy="133585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298168" y="2583634"/>
            <a:ext cx="853814" cy="1351609"/>
            <a:chOff x="3941504" y="870155"/>
            <a:chExt cx="1998407" cy="316353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53" t="25398" r="41945" b="26532"/>
            <a:stretch/>
          </p:blipFill>
          <p:spPr>
            <a:xfrm>
              <a:off x="4004186" y="870155"/>
              <a:ext cx="1873045" cy="3126658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18" t="25738" r="41142" b="25625"/>
            <a:stretch/>
          </p:blipFill>
          <p:spPr>
            <a:xfrm>
              <a:off x="3941504" y="870155"/>
              <a:ext cx="1998407" cy="3163530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4" r="28204"/>
          <a:stretch/>
        </p:blipFill>
        <p:spPr>
          <a:xfrm>
            <a:off x="217116" y="2581075"/>
            <a:ext cx="860217" cy="144158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79926" y="183817"/>
            <a:ext cx="2020105" cy="46166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/>
              <a:t>Jumping Lamp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2875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0" advTm="12734"/>
    </mc:Choice>
    <mc:Fallback>
      <p:transition spd="slow" advTm="12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7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70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70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70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7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3" grpId="0"/>
      <p:bldP spid="14" grpId="0"/>
      <p:bldP spid="15" grpId="0" animBg="1"/>
      <p:bldP spid="16" grpId="0" animBg="1"/>
    </p:bldLst>
  </p:timing>
  <p:extLst>
    <p:ext uri="{E180D4A7-C9FB-4DFB-919C-405C955672EB}">
      <p14:showEvtLst xmlns:p14="http://schemas.microsoft.com/office/powerpoint/2010/main">
        <p14:playEvt time="4755" objId="4"/>
        <p14:playEvt time="4756" objId="3"/>
        <p14:playEvt time="4756" objId="5"/>
        <p14:playEvt time="4756" objId="11"/>
        <p14:playEvt time="4757" objId="12"/>
        <p14:stopEvt time="11855" objId="4"/>
        <p14:stopEvt time="11855" objId="3"/>
        <p14:stopEvt time="11855" objId="5"/>
        <p14:stopEvt time="11855" objId="11"/>
        <p14:stopEvt time="11855" objId="1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99124" y="2822654"/>
            <a:ext cx="74943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Demonstration of object wake-up results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Quadruped motion</a:t>
            </a:r>
          </a:p>
        </p:txBody>
      </p:sp>
    </p:spTree>
    <p:extLst>
      <p:ext uri="{BB962C8B-B14F-4D97-AF65-F5344CB8AC3E}">
        <p14:creationId xmlns:p14="http://schemas.microsoft.com/office/powerpoint/2010/main" val="885682661"/>
      </p:ext>
    </p:extLst>
  </p:cSld>
  <p:clrMapOvr>
    <a:masterClrMapping/>
  </p:clrMapOvr>
  <p:transition spd="slow" advTm="156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ogWalkT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9"/>
          <a:srcRect l="23051" t="22252" r="3704" b="3407"/>
          <a:stretch/>
        </p:blipFill>
        <p:spPr>
          <a:xfrm>
            <a:off x="6866445" y="1409403"/>
            <a:ext cx="5276191" cy="1433869"/>
          </a:xfrm>
          <a:prstGeom prst="rect">
            <a:avLst/>
          </a:prstGeom>
        </p:spPr>
      </p:pic>
      <p:pic>
        <p:nvPicPr>
          <p:cNvPr id="5" name="dogWalkS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0"/>
          <a:srcRect l="25676" t="16151" r="4879" b="4720"/>
          <a:stretch/>
        </p:blipFill>
        <p:spPr>
          <a:xfrm>
            <a:off x="1804122" y="1295045"/>
            <a:ext cx="5002260" cy="1526214"/>
          </a:xfrm>
          <a:prstGeom prst="rect">
            <a:avLst/>
          </a:prstGeom>
        </p:spPr>
      </p:pic>
      <p:pic>
        <p:nvPicPr>
          <p:cNvPr id="6" name="dogWalkRef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 rotWithShape="1">
          <a:blip r:embed="rId11"/>
          <a:srcRect l="8111" t="35653" r="7311" b="4904"/>
          <a:stretch/>
        </p:blipFill>
        <p:spPr>
          <a:xfrm>
            <a:off x="5350185" y="4299154"/>
            <a:ext cx="6260692" cy="17838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" t="3957" r="4562" b="3049"/>
          <a:stretch/>
        </p:blipFill>
        <p:spPr>
          <a:xfrm>
            <a:off x="261617" y="2955526"/>
            <a:ext cx="1542505" cy="16010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3" t="35763" r="41456" b="36007"/>
          <a:stretch/>
        </p:blipFill>
        <p:spPr>
          <a:xfrm>
            <a:off x="1880936" y="3025584"/>
            <a:ext cx="1463460" cy="153102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416773" y="3025584"/>
            <a:ext cx="1522897" cy="1640999"/>
            <a:chOff x="5228303" y="2514600"/>
            <a:chExt cx="1806678" cy="194678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24" t="35942" r="41476" b="34128"/>
            <a:stretch/>
          </p:blipFill>
          <p:spPr>
            <a:xfrm>
              <a:off x="5228303" y="2514600"/>
              <a:ext cx="1806678" cy="194678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0" t="37236" r="41767" b="35335"/>
            <a:stretch/>
          </p:blipFill>
          <p:spPr>
            <a:xfrm>
              <a:off x="5272548" y="2536723"/>
              <a:ext cx="1703439" cy="184354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366308" y="4692784"/>
            <a:ext cx="1333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Input Image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12589" y="4692784"/>
            <a:ext cx="2663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Reconstructed and Rigged</a:t>
            </a:r>
          </a:p>
          <a:p>
            <a:pPr algn="ctr"/>
            <a:r>
              <a:rPr lang="en-US" b="1" dirty="0"/>
              <a:t>3D model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16993" y="3120424"/>
            <a:ext cx="3127075" cy="400110"/>
          </a:xfrm>
          <a:prstGeom prst="rect">
            <a:avLst/>
          </a:prstGeom>
          <a:solidFill>
            <a:srgbClr val="AAAA78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/>
              <a:t>Animated motion sequence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79765" y="6457890"/>
            <a:ext cx="3610091" cy="400110"/>
          </a:xfrm>
          <a:prstGeom prst="rect">
            <a:avLst/>
          </a:prstGeom>
          <a:solidFill>
            <a:srgbClr val="78BEBE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Reference dog motion sequence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9926" y="183817"/>
            <a:ext cx="1960088" cy="46166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/>
              <a:t>Walking Table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459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0" advTm="12408"/>
    </mc:Choice>
    <mc:Fallback>
      <p:transition spd="slow" advTm="12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6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2" grpId="0"/>
      <p:bldP spid="13" grpId="0"/>
      <p:bldP spid="14" grpId="0" animBg="1"/>
      <p:bldP spid="15" grpId="0" animBg="1"/>
    </p:bldLst>
  </p:timing>
  <p:extLst>
    <p:ext uri="{E180D4A7-C9FB-4DFB-919C-405C955672EB}">
      <p14:showEvtLst xmlns:p14="http://schemas.microsoft.com/office/powerpoint/2010/main">
        <p14:playEvt time="4549" objId="4"/>
        <p14:playEvt time="4549" objId="5"/>
        <p14:playEvt time="4550" objId="6"/>
        <p14:stopEvt time="11215" objId="4"/>
        <p14:stopEvt time="11215" objId="5"/>
        <p14:stopEvt time="11215" objId="6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779710" y="656141"/>
            <a:ext cx="1118999" cy="1871215"/>
            <a:chOff x="5449529" y="2286000"/>
            <a:chExt cx="1327355" cy="221963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32" t="32541" r="43819" b="34695"/>
            <a:stretch/>
          </p:blipFill>
          <p:spPr>
            <a:xfrm>
              <a:off x="5449529" y="2293374"/>
              <a:ext cx="1327355" cy="213114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67" t="32427" r="44020" b="33448"/>
            <a:stretch/>
          </p:blipFill>
          <p:spPr>
            <a:xfrm>
              <a:off x="5486400" y="2286000"/>
              <a:ext cx="1268361" cy="2219632"/>
            </a:xfrm>
            <a:prstGeom prst="rect">
              <a:avLst/>
            </a:prstGeom>
          </p:spPr>
        </p:pic>
      </p:grpSp>
      <p:pic>
        <p:nvPicPr>
          <p:cNvPr id="8" name="dogWalkT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5"/>
          <a:srcRect l="14451" t="14267" r="15289" b="5137"/>
          <a:stretch/>
        </p:blipFill>
        <p:spPr>
          <a:xfrm>
            <a:off x="8143568" y="543775"/>
            <a:ext cx="3802626" cy="2033717"/>
          </a:xfrm>
        </p:spPr>
      </p:pic>
      <p:pic>
        <p:nvPicPr>
          <p:cNvPr id="9" name="dogWalkS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6"/>
          <a:srcRect l="15701" t="14372" r="16199" b="6527"/>
          <a:stretch/>
        </p:blipFill>
        <p:spPr>
          <a:xfrm>
            <a:off x="4311558" y="535506"/>
            <a:ext cx="3723541" cy="2016644"/>
          </a:xfrm>
          <a:prstGeom prst="rect">
            <a:avLst/>
          </a:prstGeom>
        </p:spPr>
      </p:pic>
      <p:pic>
        <p:nvPicPr>
          <p:cNvPr id="10" name="dogWalkRef_3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 rotWithShape="1">
          <a:blip r:embed="rId17"/>
          <a:srcRect l="8568" t="14012" r="14161" b="3456"/>
          <a:stretch/>
        </p:blipFill>
        <p:spPr>
          <a:xfrm>
            <a:off x="6060571" y="4687720"/>
            <a:ext cx="4483510" cy="19142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7" t="32201" r="43886" b="35262"/>
          <a:stretch/>
        </p:blipFill>
        <p:spPr>
          <a:xfrm>
            <a:off x="1735312" y="656141"/>
            <a:ext cx="1081699" cy="17841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9" t="11445" r="9110" b="4333"/>
          <a:stretch/>
        </p:blipFill>
        <p:spPr>
          <a:xfrm>
            <a:off x="177862" y="656141"/>
            <a:ext cx="1442445" cy="18376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26" t="28572" r="40673" b="31067"/>
          <a:stretch/>
        </p:blipFill>
        <p:spPr>
          <a:xfrm>
            <a:off x="1643476" y="2721153"/>
            <a:ext cx="1054329" cy="151347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779710" y="2691395"/>
            <a:ext cx="1011815" cy="1543230"/>
            <a:chOff x="7517349" y="420332"/>
            <a:chExt cx="1755057" cy="267683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61" t="29026" r="41276" b="31294"/>
            <a:stretch/>
          </p:blipFill>
          <p:spPr>
            <a:xfrm>
              <a:off x="7517349" y="516195"/>
              <a:ext cx="1725561" cy="258096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27" t="28799" r="41276" b="30613"/>
            <a:stretch/>
          </p:blipFill>
          <p:spPr>
            <a:xfrm>
              <a:off x="7532097" y="420332"/>
              <a:ext cx="1740309" cy="263996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 t="18173" r="11099" b="18064"/>
          <a:stretch/>
        </p:blipFill>
        <p:spPr>
          <a:xfrm>
            <a:off x="177862" y="2608606"/>
            <a:ext cx="1457112" cy="1738566"/>
          </a:xfrm>
          <a:prstGeom prst="rect">
            <a:avLst/>
          </a:prstGeom>
        </p:spPr>
      </p:pic>
      <p:pic>
        <p:nvPicPr>
          <p:cNvPr id="21" name="dogWalkT">
            <a:hlinkClick r:id="" action="ppaction://media"/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 rotWithShape="1">
          <a:blip r:embed="rId24"/>
          <a:srcRect l="13416" t="17038" r="19535" b="3464"/>
          <a:stretch/>
        </p:blipFill>
        <p:spPr>
          <a:xfrm>
            <a:off x="8143568" y="2586348"/>
            <a:ext cx="3148781" cy="1755325"/>
          </a:xfrm>
          <a:prstGeom prst="rect">
            <a:avLst/>
          </a:prstGeom>
        </p:spPr>
      </p:pic>
      <p:pic>
        <p:nvPicPr>
          <p:cNvPr id="22" name="dogWalkS">
            <a:hlinkClick r:id="" action="ppaction://media"/>
          </p:cNvPr>
          <p:cNvPicPr>
            <a:picLocks noChangeAspect="1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 rotWithShape="1">
          <a:blip r:embed="rId25"/>
          <a:srcRect l="13963" t="12004" r="22093" b="2627"/>
          <a:stretch/>
        </p:blipFill>
        <p:spPr>
          <a:xfrm>
            <a:off x="4311558" y="2586348"/>
            <a:ext cx="3002954" cy="188494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77862" y="4479427"/>
            <a:ext cx="1333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Input Image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78986" y="4479427"/>
            <a:ext cx="2663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Reconstructed and Rigged</a:t>
            </a:r>
          </a:p>
          <a:p>
            <a:pPr algn="ctr"/>
            <a:r>
              <a:rPr lang="en-US" b="1" dirty="0"/>
              <a:t>3D model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13035" y="4396081"/>
            <a:ext cx="3127075" cy="400110"/>
          </a:xfrm>
          <a:prstGeom prst="rect">
            <a:avLst/>
          </a:prstGeom>
          <a:solidFill>
            <a:srgbClr val="AAAA78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/>
              <a:t>Animated motion sequence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31184" y="6401869"/>
            <a:ext cx="3610091" cy="400110"/>
          </a:xfrm>
          <a:prstGeom prst="rect">
            <a:avLst/>
          </a:prstGeom>
          <a:solidFill>
            <a:srgbClr val="78BEBE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Reference dog motion sequence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83373" y="89673"/>
            <a:ext cx="2358466" cy="46166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/>
              <a:t>Walking Chair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Ⅳ</a:t>
            </a:r>
            <a:endParaRPr lang="en-US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8956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0" advTm="14388"/>
    </mc:Choice>
    <mc:Fallback>
      <p:transition spd="slow" advTm="14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2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2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82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24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24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80000">
                <p:cTn id="70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23" grpId="0"/>
      <p:bldP spid="24" grpId="0"/>
      <p:bldP spid="25" grpId="0" animBg="1"/>
      <p:bldP spid="26" grpId="0" animBg="1"/>
    </p:bldLst>
  </p:timing>
  <p:extLst>
    <p:ext uri="{E180D4A7-C9FB-4DFB-919C-405C955672EB}">
      <p14:showEvtLst xmlns:p14="http://schemas.microsoft.com/office/powerpoint/2010/main">
        <p14:playEvt time="4940" objId="8"/>
        <p14:playEvt time="4940" objId="9"/>
        <p14:playEvt time="4941" objId="10"/>
        <p14:playEvt time="4941" objId="21"/>
        <p14:playEvt time="4941" objId="22"/>
        <p14:stopEvt time="13206" objId="8"/>
        <p14:stopEvt time="13206" objId="9"/>
        <p14:stopEvt time="13206" objId="10"/>
        <p14:stopEvt time="13206" objId="21"/>
        <p14:stopEvt time="13206" objId="2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00386" y="2835535"/>
            <a:ext cx="74943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Demonstration of object wake-up results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 motion</a:t>
            </a:r>
          </a:p>
        </p:txBody>
      </p:sp>
    </p:spTree>
    <p:extLst>
      <p:ext uri="{BB962C8B-B14F-4D97-AF65-F5344CB8AC3E}">
        <p14:creationId xmlns:p14="http://schemas.microsoft.com/office/powerpoint/2010/main" val="689549842"/>
      </p:ext>
    </p:extLst>
  </p:cSld>
  <p:clrMapOvr>
    <a:masterClrMapping/>
  </p:clrMapOvr>
  <p:transition spd="slow" advTm="1622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8" t="32015" r="1759" b="32429"/>
          <a:stretch/>
        </p:blipFill>
        <p:spPr>
          <a:xfrm>
            <a:off x="654323" y="1303691"/>
            <a:ext cx="5389200" cy="1930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1" t="27053" r="26252" b="27218"/>
          <a:stretch/>
        </p:blipFill>
        <p:spPr>
          <a:xfrm>
            <a:off x="1025736" y="3960548"/>
            <a:ext cx="2590801" cy="200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8" t="24962" r="41274" b="30637"/>
          <a:stretch/>
        </p:blipFill>
        <p:spPr>
          <a:xfrm rot="20888435">
            <a:off x="3444109" y="3941274"/>
            <a:ext cx="2287782" cy="2312185"/>
          </a:xfrm>
          <a:prstGeom prst="rect">
            <a:avLst/>
          </a:prstGeom>
        </p:spPr>
      </p:pic>
      <p:pic>
        <p:nvPicPr>
          <p:cNvPr id="7" name="airplane0015_fly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8"/>
          <a:srcRect t="23465" b="7731"/>
          <a:stretch/>
        </p:blipFill>
        <p:spPr>
          <a:xfrm>
            <a:off x="6443663" y="966627"/>
            <a:ext cx="5748337" cy="2993921"/>
          </a:xfrm>
        </p:spPr>
      </p:pic>
      <p:sp>
        <p:nvSpPr>
          <p:cNvPr id="8" name="TextBox 7"/>
          <p:cNvSpPr txBox="1"/>
          <p:nvPr/>
        </p:nvSpPr>
        <p:spPr>
          <a:xfrm>
            <a:off x="183373" y="89673"/>
            <a:ext cx="2673552" cy="46166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/>
              <a:t>Bird Flying Airplane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3415" y="3438248"/>
            <a:ext cx="1333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Input Image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98943" y="6140699"/>
            <a:ext cx="2663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Reconstructed and Rigged</a:t>
            </a:r>
          </a:p>
          <a:p>
            <a:pPr algn="ctr"/>
            <a:r>
              <a:rPr lang="en-US" b="1" dirty="0"/>
              <a:t>3D model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87873" y="4196522"/>
            <a:ext cx="3127075" cy="400110"/>
          </a:xfrm>
          <a:prstGeom prst="rect">
            <a:avLst/>
          </a:prstGeom>
          <a:solidFill>
            <a:srgbClr val="AAAA78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/>
              <a:t>Animated motion sequence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7564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Tm="12865"/>
    </mc:Choice>
    <mc:Fallback>
      <p:transition spd="slow" advTm="12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0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9" grpId="0"/>
      <p:bldP spid="10" grpId="0"/>
      <p:bldP spid="11" grpId="0" animBg="1"/>
    </p:bldLst>
  </p:timing>
  <p:extLst>
    <p:ext uri="{E180D4A7-C9FB-4DFB-919C-405C955672EB}">
      <p14:showEvtLst xmlns:p14="http://schemas.microsoft.com/office/powerpoint/2010/main">
        <p14:playEvt time="5101" objId="7"/>
        <p14:stopEvt time="11175" objId="7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55" y="305221"/>
            <a:ext cx="10515600" cy="1325563"/>
          </a:xfrm>
        </p:spPr>
        <p:txBody>
          <a:bodyPr/>
          <a:lstStyle/>
          <a:p>
            <a:r>
              <a:rPr lang="en-US" dirty="0"/>
              <a:t>Goal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AE44164-760A-4570-B03B-8352894DAC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0" b="23140"/>
          <a:stretch/>
        </p:blipFill>
        <p:spPr>
          <a:xfrm>
            <a:off x="7916419" y="1974177"/>
            <a:ext cx="1731292" cy="170530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534B5D1-A500-46A0-9B0E-1A9F4A546D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" t="8495" r="4995" b="3176"/>
          <a:stretch/>
        </p:blipFill>
        <p:spPr>
          <a:xfrm>
            <a:off x="5639507" y="1974177"/>
            <a:ext cx="2093225" cy="1705309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6B4367CA-C4F8-473D-B721-E6A28D970C9C}"/>
              </a:ext>
            </a:extLst>
          </p:cNvPr>
          <p:cNvGrpSpPr/>
          <p:nvPr/>
        </p:nvGrpSpPr>
        <p:grpSpPr>
          <a:xfrm>
            <a:off x="7940263" y="4247005"/>
            <a:ext cx="1984117" cy="1540530"/>
            <a:chOff x="1439822" y="2580069"/>
            <a:chExt cx="2477037" cy="3434365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7C368BC1-3CEA-4BA4-A111-576B412CB7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69" t="26759" r="38838" b="19965"/>
            <a:stretch/>
          </p:blipFill>
          <p:spPr>
            <a:xfrm>
              <a:off x="1439822" y="2580069"/>
              <a:ext cx="2477037" cy="338285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0C7934B-02FF-4C87-9466-16F203362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69" t="26759" r="38838" b="19154"/>
            <a:stretch/>
          </p:blipFill>
          <p:spPr>
            <a:xfrm>
              <a:off x="1439822" y="2580069"/>
              <a:ext cx="2477037" cy="3434365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9F3EB8C-02EA-4A75-97F2-675CBE38AFD8}"/>
              </a:ext>
            </a:extLst>
          </p:cNvPr>
          <p:cNvGrpSpPr/>
          <p:nvPr/>
        </p:nvGrpSpPr>
        <p:grpSpPr>
          <a:xfrm>
            <a:off x="5821822" y="4353600"/>
            <a:ext cx="2054728" cy="1568081"/>
            <a:chOff x="887053" y="3073759"/>
            <a:chExt cx="4155583" cy="293209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CF775A25-A4DA-4D3F-9E47-F7A70553C9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90" t="34061" r="26030" b="20573"/>
            <a:stretch/>
          </p:blipFill>
          <p:spPr>
            <a:xfrm>
              <a:off x="887053" y="3125273"/>
              <a:ext cx="4155583" cy="2880575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BAB0F8D2-9199-417F-9445-306A72DE5B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90" t="33250" r="26030" b="20574"/>
            <a:stretch/>
          </p:blipFill>
          <p:spPr>
            <a:xfrm>
              <a:off x="887053" y="3073759"/>
              <a:ext cx="4155583" cy="2932090"/>
            </a:xfrm>
            <a:prstGeom prst="rect">
              <a:avLst/>
            </a:prstGeom>
          </p:spPr>
        </p:pic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D7067E5B-9F6B-4779-844E-9DCEAF9C3A6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86"/>
          <a:stretch/>
        </p:blipFill>
        <p:spPr>
          <a:xfrm>
            <a:off x="485842" y="2005921"/>
            <a:ext cx="1587317" cy="1710361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96CF31EE-5073-43EE-AA99-F69930874F07}"/>
              </a:ext>
            </a:extLst>
          </p:cNvPr>
          <p:cNvGrpSpPr/>
          <p:nvPr/>
        </p:nvGrpSpPr>
        <p:grpSpPr>
          <a:xfrm>
            <a:off x="500414" y="3931233"/>
            <a:ext cx="1434167" cy="2107730"/>
            <a:chOff x="3241183" y="2605826"/>
            <a:chExt cx="2541328" cy="3734873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0AD62C0-1BD3-44C5-9D0A-F489F9E957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80" t="25543" r="36527" b="16584"/>
            <a:stretch/>
          </p:blipFill>
          <p:spPr>
            <a:xfrm>
              <a:off x="3241183" y="2605826"/>
              <a:ext cx="2505103" cy="3674771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EC59AAB8-A36E-4B4B-88EA-DFD7FB00ED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66" t="25543" r="36141" b="15638"/>
            <a:stretch/>
          </p:blipFill>
          <p:spPr>
            <a:xfrm>
              <a:off x="3277407" y="2605826"/>
              <a:ext cx="2505104" cy="3734873"/>
            </a:xfrm>
            <a:prstGeom prst="rect">
              <a:avLst/>
            </a:prstGeom>
          </p:spPr>
        </p:pic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9DFE4E4A-6E92-4CA0-9030-B97723A1EF9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 t="18173" r="11099" b="18064"/>
          <a:stretch/>
        </p:blipFill>
        <p:spPr>
          <a:xfrm>
            <a:off x="2258537" y="2005921"/>
            <a:ext cx="1457112" cy="1705309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5096C1D9-C0CD-447D-BAFB-DF01D3419C21}"/>
              </a:ext>
            </a:extLst>
          </p:cNvPr>
          <p:cNvGrpSpPr/>
          <p:nvPr/>
        </p:nvGrpSpPr>
        <p:grpSpPr>
          <a:xfrm>
            <a:off x="2146974" y="4008786"/>
            <a:ext cx="1416995" cy="2016967"/>
            <a:chOff x="3540902" y="3987558"/>
            <a:chExt cx="1054329" cy="1531950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91761739-5D3A-4A3F-B12B-64CFE0527D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26" t="28572" r="40673" b="31067"/>
            <a:stretch/>
          </p:blipFill>
          <p:spPr>
            <a:xfrm>
              <a:off x="3540902" y="4006036"/>
              <a:ext cx="1054329" cy="1513472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B411ED5A-E004-4723-894B-0534E6975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27" t="28799" r="41276" b="30613"/>
            <a:stretch/>
          </p:blipFill>
          <p:spPr>
            <a:xfrm rot="21424696">
              <a:off x="3548833" y="3987558"/>
              <a:ext cx="1003313" cy="1521974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E494FA40-7048-43DD-84FE-4D2152FD91AF}"/>
              </a:ext>
            </a:extLst>
          </p:cNvPr>
          <p:cNvGrpSpPr/>
          <p:nvPr/>
        </p:nvGrpSpPr>
        <p:grpSpPr>
          <a:xfrm>
            <a:off x="3776362" y="4148635"/>
            <a:ext cx="1863145" cy="2006799"/>
            <a:chOff x="4824400" y="4005332"/>
            <a:chExt cx="2059346" cy="2218128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047F236E-C923-40DE-A60E-6B7DCCACF0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4934" r="31755" b="8377"/>
            <a:stretch/>
          </p:blipFill>
          <p:spPr>
            <a:xfrm>
              <a:off x="4824400" y="4005332"/>
              <a:ext cx="2027969" cy="2112672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6757A5BB-BE72-4FAD-9871-67838E753A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5949" r="31085" b="6066"/>
            <a:stretch/>
          </p:blipFill>
          <p:spPr>
            <a:xfrm>
              <a:off x="4824400" y="4069725"/>
              <a:ext cx="2059346" cy="2153735"/>
            </a:xfrm>
            <a:prstGeom prst="rect">
              <a:avLst/>
            </a:prstGeom>
          </p:spPr>
        </p:pic>
      </p:grpSp>
      <p:pic>
        <p:nvPicPr>
          <p:cNvPr id="86" name="Picture 85">
            <a:extLst>
              <a:ext uri="{FF2B5EF4-FFF2-40B4-BE49-F238E27FC236}">
                <a16:creationId xmlns:a16="http://schemas.microsoft.com/office/drawing/2014/main" id="{C9AABF90-0B8F-4B10-BC30-FF2CB2C3F4D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7" b="12615"/>
          <a:stretch/>
        </p:blipFill>
        <p:spPr>
          <a:xfrm>
            <a:off x="3901027" y="1984625"/>
            <a:ext cx="1553102" cy="1726605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D5462926-DC78-46C6-BE48-2848E1004DD0}"/>
              </a:ext>
            </a:extLst>
          </p:cNvPr>
          <p:cNvSpPr txBox="1"/>
          <p:nvPr/>
        </p:nvSpPr>
        <p:spPr>
          <a:xfrm>
            <a:off x="10335934" y="2489243"/>
            <a:ext cx="1488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Input: Images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7D9CB87-B06A-4B54-A35C-91174731B6BF}"/>
              </a:ext>
            </a:extLst>
          </p:cNvPr>
          <p:cNvSpPr txBox="1"/>
          <p:nvPr/>
        </p:nvSpPr>
        <p:spPr>
          <a:xfrm>
            <a:off x="9924380" y="4575493"/>
            <a:ext cx="2311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Output:</a:t>
            </a:r>
          </a:p>
          <a:p>
            <a:pPr algn="ctr"/>
            <a:r>
              <a:rPr lang="en-US" b="1" dirty="0"/>
              <a:t>Articulated 3D models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5893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6256"/>
    </mc:Choice>
    <mc:Fallback>
      <p:transition spd="slow" advTm="6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8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46635" y="2844225"/>
            <a:ext cx="3281668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Method overview</a:t>
            </a:r>
          </a:p>
        </p:txBody>
      </p:sp>
    </p:spTree>
    <p:extLst>
      <p:ext uri="{BB962C8B-B14F-4D97-AF65-F5344CB8AC3E}">
        <p14:creationId xmlns:p14="http://schemas.microsoft.com/office/powerpoint/2010/main" val="553985556"/>
      </p:ext>
    </p:extLst>
  </p:cSld>
  <p:clrMapOvr>
    <a:masterClrMapping/>
  </p:clrMapOvr>
  <p:transition spd="med" advTm="1749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5600" y="414638"/>
            <a:ext cx="3020379" cy="40011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/>
              <a:t>Step1:  Reconstruction Net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5600" y="1007501"/>
            <a:ext cx="3343400" cy="3321158"/>
            <a:chOff x="85600" y="1007501"/>
            <a:chExt cx="3343400" cy="332115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r="72806"/>
            <a:stretch/>
          </p:blipFill>
          <p:spPr>
            <a:xfrm>
              <a:off x="85600" y="1007501"/>
              <a:ext cx="3232787" cy="3321158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16045" y="2101645"/>
              <a:ext cx="412955" cy="4129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46591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Tm="2789"/>
    </mc:Choice>
    <mc:Fallback>
      <p:transition spd="slow" advTm="2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71256"/>
          <a:stretch/>
        </p:blipFill>
        <p:spPr>
          <a:xfrm>
            <a:off x="85600" y="1007501"/>
            <a:ext cx="3417142" cy="33211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600" y="988149"/>
            <a:ext cx="3402394" cy="3089784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5600" y="414638"/>
            <a:ext cx="3020379" cy="4001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/>
              <a:t>Step1:  Reconstruction Net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87994" y="414638"/>
            <a:ext cx="3193438" cy="40011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/>
              <a:t>Step2:  Implicit Skeleton Net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8744"/>
          <a:stretch/>
        </p:blipFill>
        <p:spPr>
          <a:xfrm>
            <a:off x="3502739" y="1007501"/>
            <a:ext cx="8470924" cy="332115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3495366" y="479326"/>
            <a:ext cx="0" cy="3679723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18114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Tm="3504"/>
    </mc:Choice>
    <mc:Fallback>
      <p:transition spd="slow" advTm="3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00" y="1007501"/>
            <a:ext cx="11888066" cy="33211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599" y="1002897"/>
            <a:ext cx="11978581" cy="3325762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5600" y="414638"/>
            <a:ext cx="3020379" cy="4001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/>
              <a:t>Step1:  Reconstruction Net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87994" y="414638"/>
            <a:ext cx="3193438" cy="4001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/>
              <a:t>Step2:  Implicit Skeleton Net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392128" y="479326"/>
            <a:ext cx="0" cy="3753465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39307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90"/>
    </mc:Choice>
    <mc:Fallback>
      <p:transition spd="slow" advTm="12490"/>
    </mc:Fallback>
  </mc:AlternateContent>
  <p:extLst>
    <p:ext uri="{E180D4A7-C9FB-4DFB-919C-405C955672EB}">
      <p14:showEvtLst xmlns:p14="http://schemas.microsoft.com/office/powerpoint/2010/main">
        <p14:playEvt time="3040" objId="13"/>
        <p14:stopEvt time="11289" objId="1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691380-8D18-410D-8ECC-09FE9F7DED27}"/>
              </a:ext>
            </a:extLst>
          </p:cNvPr>
          <p:cNvSpPr txBox="1"/>
          <p:nvPr/>
        </p:nvSpPr>
        <p:spPr>
          <a:xfrm>
            <a:off x="2939812" y="2912807"/>
            <a:ext cx="66078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Applications on object manipulation</a:t>
            </a:r>
          </a:p>
        </p:txBody>
      </p:sp>
    </p:spTree>
    <p:extLst>
      <p:ext uri="{BB962C8B-B14F-4D97-AF65-F5344CB8AC3E}">
        <p14:creationId xmlns:p14="http://schemas.microsoft.com/office/powerpoint/2010/main" val="2791165176"/>
      </p:ext>
    </p:extLst>
  </p:cSld>
  <p:clrMapOvr>
    <a:masterClrMapping/>
  </p:clrMapOvr>
  <p:transition spd="slow" advTm="3534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8519" y="2912807"/>
            <a:ext cx="76081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Demonstration of object wake-up results 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motion</a:t>
            </a:r>
          </a:p>
        </p:txBody>
      </p:sp>
    </p:spTree>
    <p:extLst>
      <p:ext uri="{BB962C8B-B14F-4D97-AF65-F5344CB8AC3E}">
        <p14:creationId xmlns:p14="http://schemas.microsoft.com/office/powerpoint/2010/main" val="1631487175"/>
      </p:ext>
    </p:extLst>
  </p:cSld>
  <p:clrMapOvr>
    <a:masterClrMapping/>
  </p:clrMapOvr>
  <p:transition spd="slow" advTm="2183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umanJumpT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9"/>
          <a:srcRect l="17437" r="15007" b="8159"/>
          <a:stretch/>
        </p:blipFill>
        <p:spPr>
          <a:xfrm>
            <a:off x="8015748" y="386622"/>
            <a:ext cx="4006645" cy="3049752"/>
          </a:xfrm>
          <a:prstGeom prst="rect">
            <a:avLst/>
          </a:prstGeom>
        </p:spPr>
      </p:pic>
      <p:pic>
        <p:nvPicPr>
          <p:cNvPr id="6" name="humanJumpS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0"/>
          <a:srcRect l="17404" r="16554" b="6160"/>
          <a:stretch/>
        </p:blipFill>
        <p:spPr>
          <a:xfrm>
            <a:off x="3820824" y="386622"/>
            <a:ext cx="3916838" cy="3116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1" y="2411781"/>
            <a:ext cx="1124029" cy="21293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7" t="26024" r="39540" b="21426"/>
          <a:stretch/>
        </p:blipFill>
        <p:spPr>
          <a:xfrm>
            <a:off x="1344512" y="2393252"/>
            <a:ext cx="1335713" cy="214788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80225" y="2400813"/>
            <a:ext cx="1327201" cy="2210174"/>
            <a:chOff x="5224073" y="2068642"/>
            <a:chExt cx="1813810" cy="302051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62" t="25802" r="42403" b="29374"/>
            <a:stretch/>
          </p:blipFill>
          <p:spPr>
            <a:xfrm>
              <a:off x="5276538" y="2083633"/>
              <a:ext cx="1656413" cy="291558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85" t="25571" r="41451" b="27991"/>
            <a:stretch/>
          </p:blipFill>
          <p:spPr>
            <a:xfrm>
              <a:off x="5224073" y="2068642"/>
              <a:ext cx="1813810" cy="3020519"/>
            </a:xfrm>
            <a:prstGeom prst="rect">
              <a:avLst/>
            </a:prstGeom>
          </p:spPr>
        </p:pic>
      </p:grpSp>
      <p:pic>
        <p:nvPicPr>
          <p:cNvPr id="12" name="HumanJumpRef_3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 rotWithShape="1">
          <a:blip r:embed="rId15"/>
          <a:srcRect r="10593" b="5509"/>
          <a:stretch/>
        </p:blipFill>
        <p:spPr>
          <a:xfrm>
            <a:off x="7503821" y="3720500"/>
            <a:ext cx="3522791" cy="248857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11846" y="4694331"/>
            <a:ext cx="1333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Input Image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84023" y="4694331"/>
            <a:ext cx="2663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Reconstructed and Rigged</a:t>
            </a:r>
          </a:p>
          <a:p>
            <a:pPr algn="ctr"/>
            <a:r>
              <a:rPr lang="en-US" b="1" dirty="0"/>
              <a:t>3D model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97308" y="3445693"/>
            <a:ext cx="3127075" cy="400110"/>
          </a:xfrm>
          <a:prstGeom prst="rect">
            <a:avLst/>
          </a:prstGeom>
          <a:solidFill>
            <a:srgbClr val="AAAA78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/>
              <a:t>Animated motion sequence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46681" y="6435768"/>
            <a:ext cx="3961149" cy="400110"/>
          </a:xfrm>
          <a:prstGeom prst="rect">
            <a:avLst/>
          </a:prstGeom>
          <a:solidFill>
            <a:srgbClr val="78BEBE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Reference human motion sequence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7511" y="155789"/>
            <a:ext cx="2137252" cy="46166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/>
              <a:t>Walking Chair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Ⅰ</a:t>
            </a:r>
            <a:endParaRPr lang="en-US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2331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0" advTm="14889"/>
    </mc:Choice>
    <mc:Fallback>
      <p:transition spd="slow" advTm="14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4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4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5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3" grpId="0"/>
      <p:bldP spid="14" grpId="0"/>
      <p:bldP spid="15" grpId="0" animBg="1"/>
      <p:bldP spid="16" grpId="0" animBg="1"/>
    </p:bldLst>
  </p:timing>
  <p:extLst>
    <p:ext uri="{E180D4A7-C9FB-4DFB-919C-405C955672EB}">
      <p14:showEvtLst xmlns:p14="http://schemas.microsoft.com/office/powerpoint/2010/main">
        <p14:playEvt time="5404" objId="5"/>
        <p14:playEvt time="5404" objId="6"/>
        <p14:playEvt time="5405" objId="12"/>
        <p14:stopEvt time="13909" objId="5"/>
        <p14:stopEvt time="13909" objId="6"/>
        <p14:stopEvt time="13987" objId="1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1|1.1|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3|1.4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1|2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5|1.8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|1.8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3|1.7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3|1.3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2420</TotalTime>
  <Words>188</Words>
  <Application>Microsoft Office PowerPoint</Application>
  <PresentationFormat>Widescreen</PresentationFormat>
  <Paragraphs>61</Paragraphs>
  <Slides>17</Slides>
  <Notes>1</Notes>
  <HiddenSlides>0</HiddenSlides>
  <MMClips>25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Object Wake-up: 3D Object Rigging from a Single Image</vt:lpstr>
      <vt:lpstr>Goal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Xinxin Zuo</cp:lastModifiedBy>
  <cp:revision>399</cp:revision>
  <dcterms:created xsi:type="dcterms:W3CDTF">2021-11-22T18:07:13Z</dcterms:created>
  <dcterms:modified xsi:type="dcterms:W3CDTF">2022-03-14T04:50:23Z</dcterms:modified>
</cp:coreProperties>
</file>